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2" r:id="rId19"/>
  </p:sldIdLst>
  <p:sldSz cx="18288000" cy="10287000"/>
  <p:notesSz cx="6858000" cy="9144000"/>
  <p:embeddedFontLst>
    <p:embeddedFont>
      <p:font typeface="Arimo" panose="020B0604020202020204" charset="0"/>
      <p:regular r:id="rId20"/>
    </p:embeddedFont>
    <p:embeddedFont>
      <p:font typeface="Arimo Bold" panose="020B0604020202020204" charset="0"/>
      <p:regular r:id="rId21"/>
    </p:embeddedFont>
    <p:embeddedFont>
      <p:font typeface="Bell MT" panose="02020503060305020303" pitchFamily="18" charset="0"/>
      <p:regular r:id="rId22"/>
      <p:bold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Lilita One" panose="020B0604020202020204" charset="0"/>
      <p:regular r:id="rId29"/>
    </p:embeddedFont>
    <p:embeddedFont>
      <p:font typeface="Montserrat Light" panose="00000400000000000000" pitchFamily="2" charset="0"/>
      <p:regular r:id="rId30"/>
      <p:italic r:id="rId31"/>
    </p:embeddedFont>
    <p:embeddedFont>
      <p:font typeface="Montserrat Light Bold" panose="020B0604020202020204" charset="0"/>
      <p:regular r:id="rId32"/>
    </p:embeddedFont>
    <p:embeddedFont>
      <p:font typeface="PT Sans" panose="020B0503020203020204" pitchFamily="34" charset="0"/>
      <p:regular r:id="rId33"/>
      <p:bold r:id="rId34"/>
      <p:italic r:id="rId35"/>
      <p:boldItalic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1" d="100"/>
          <a:sy n="31" d="100"/>
        </p:scale>
        <p:origin x="2050" y="81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9.sv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9.svg"/><Relationship Id="rId7" Type="http://schemas.openxmlformats.org/officeDocument/2006/relationships/image" Target="../media/image2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9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e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9.svg"/><Relationship Id="rId7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.svg"/><Relationship Id="rId7" Type="http://schemas.openxmlformats.org/officeDocument/2006/relationships/image" Target="../media/image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11" Type="http://schemas.openxmlformats.org/officeDocument/2006/relationships/image" Target="../media/image98.svg"/><Relationship Id="rId5" Type="http://schemas.openxmlformats.org/officeDocument/2006/relationships/image" Target="../media/image94.png"/><Relationship Id="rId10" Type="http://schemas.openxmlformats.org/officeDocument/2006/relationships/image" Target="../media/image97.png"/><Relationship Id="rId4" Type="http://schemas.openxmlformats.org/officeDocument/2006/relationships/image" Target="../media/image93.jpeg"/><Relationship Id="rId9" Type="http://schemas.openxmlformats.org/officeDocument/2006/relationships/image" Target="../media/image9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2.svg"/><Relationship Id="rId9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sv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3.svg"/><Relationship Id="rId3" Type="http://schemas.openxmlformats.org/officeDocument/2006/relationships/image" Target="../media/image35.sv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1.svg"/><Relationship Id="rId5" Type="http://schemas.openxmlformats.org/officeDocument/2006/relationships/image" Target="../media/image37.pn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4" Type="http://schemas.openxmlformats.org/officeDocument/2006/relationships/image" Target="../media/image36.jpeg"/><Relationship Id="rId9" Type="http://schemas.openxmlformats.org/officeDocument/2006/relationships/image" Target="../media/image4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4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51.svg"/><Relationship Id="rId7" Type="http://schemas.openxmlformats.org/officeDocument/2006/relationships/image" Target="../media/image3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37.png"/><Relationship Id="rId4" Type="http://schemas.openxmlformats.org/officeDocument/2006/relationships/image" Target="../media/image52.jpe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openxmlformats.org/officeDocument/2006/relationships/image" Target="../media/image54.svg"/><Relationship Id="rId21" Type="http://schemas.openxmlformats.org/officeDocument/2006/relationships/image" Target="../media/image69.png"/><Relationship Id="rId7" Type="http://schemas.openxmlformats.org/officeDocument/2006/relationships/image" Target="../media/image58.svg"/><Relationship Id="rId12" Type="http://schemas.openxmlformats.org/officeDocument/2006/relationships/image" Target="../media/image4.png"/><Relationship Id="rId17" Type="http://schemas.openxmlformats.org/officeDocument/2006/relationships/image" Target="../media/image65.png"/><Relationship Id="rId2" Type="http://schemas.openxmlformats.org/officeDocument/2006/relationships/image" Target="../media/image53.png"/><Relationship Id="rId16" Type="http://schemas.openxmlformats.org/officeDocument/2006/relationships/image" Target="../media/image64.svg"/><Relationship Id="rId20" Type="http://schemas.openxmlformats.org/officeDocument/2006/relationships/image" Target="../media/image6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9.svg"/><Relationship Id="rId24" Type="http://schemas.openxmlformats.org/officeDocument/2006/relationships/image" Target="../media/image72.svg"/><Relationship Id="rId5" Type="http://schemas.openxmlformats.org/officeDocument/2006/relationships/image" Target="../media/image56.sv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46.png"/><Relationship Id="rId19" Type="http://schemas.openxmlformats.org/officeDocument/2006/relationships/image" Target="../media/image67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2.svg"/><Relationship Id="rId22" Type="http://schemas.openxmlformats.org/officeDocument/2006/relationships/image" Target="../media/image7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360163" y="3265458"/>
            <a:ext cx="10899137" cy="4457700"/>
          </a:xfrm>
          <a:prstGeom prst="rect">
            <a:avLst/>
          </a:prstGeom>
          <a:solidFill>
            <a:srgbClr val="D4A27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37949">
            <a:off x="5913685" y="7575293"/>
            <a:ext cx="3543172" cy="3366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 rot="-1359798">
            <a:off x="14820900" y="7036572"/>
            <a:ext cx="3733310" cy="10079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/>
          <a:srcRect l="18966" t="5903" r="13018" b="42636"/>
          <a:stretch>
            <a:fillRect/>
          </a:stretch>
        </p:blipFill>
        <p:spPr>
          <a:xfrm>
            <a:off x="7861367" y="3137191"/>
            <a:ext cx="9233164" cy="39449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 rot="-1515353">
            <a:off x="5576408" y="3181818"/>
            <a:ext cx="3755965" cy="11831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533032" y="2805277"/>
            <a:ext cx="5716515" cy="51461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458200" y="1943100"/>
            <a:ext cx="8077200" cy="1233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A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solução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que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você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precisa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na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sua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Plantação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de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Cacau</a:t>
            </a:r>
            <a:endParaRPr lang="en-US" sz="4000" b="1" spc="-49" dirty="0">
              <a:solidFill>
                <a:srgbClr val="00C2CB"/>
              </a:solidFill>
              <a:latin typeface="Bell MT" pitchFamily="18" charset="0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37949">
            <a:off x="-823300" y="-1127034"/>
            <a:ext cx="3543172" cy="336601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37949">
            <a:off x="16832688" y="-1683007"/>
            <a:ext cx="3543172" cy="3366013"/>
          </a:xfrm>
          <a:prstGeom prst="rect">
            <a:avLst/>
          </a:prstGeom>
        </p:spPr>
      </p:pic>
      <p:sp>
        <p:nvSpPr>
          <p:cNvPr id="11" name="AutoShape 2">
            <a:extLst>
              <a:ext uri="{FF2B5EF4-FFF2-40B4-BE49-F238E27FC236}">
                <a16:creationId xmlns:a16="http://schemas.microsoft.com/office/drawing/2014/main" id="{AEAEB180-6F3A-4472-8C69-63D56790A6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 l="803" t="80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20015" y="87613"/>
            <a:ext cx="6977126" cy="15733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 l="12298" r="8091" b="32758"/>
          <a:stretch>
            <a:fillRect/>
          </a:stretch>
        </p:blipFill>
        <p:spPr>
          <a:xfrm>
            <a:off x="12836883" y="7468115"/>
            <a:ext cx="5451117" cy="26000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325814" y="1903803"/>
            <a:ext cx="3514629" cy="7796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/>
          <a:srcRect t="1606" r="10276" b="1606"/>
          <a:stretch>
            <a:fillRect/>
          </a:stretch>
        </p:blipFill>
        <p:spPr>
          <a:xfrm>
            <a:off x="11836591" y="3699673"/>
            <a:ext cx="6201304" cy="35754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351222" y="2683412"/>
            <a:ext cx="11141473" cy="717273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40336" y="790384"/>
            <a:ext cx="6536482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BACKLOG - TRELLO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3386" y="134698"/>
            <a:ext cx="6445698" cy="1453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 l="12298" r="8091" b="32758"/>
          <a:stretch>
            <a:fillRect/>
          </a:stretch>
        </p:blipFill>
        <p:spPr>
          <a:xfrm>
            <a:off x="12836883" y="7468115"/>
            <a:ext cx="5451117" cy="26000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240461" y="397402"/>
            <a:ext cx="4018839" cy="21117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-3205765" y="5796269"/>
            <a:ext cx="8195444" cy="34830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40336" y="790384"/>
            <a:ext cx="6536482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BANCO DE DADOS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7804" y="2906122"/>
            <a:ext cx="4394741" cy="718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Clientes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Nome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Tipo de Comercio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CEP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CNPJ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Telefone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E-Mail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Nome do Representante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Tipo de Sensor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Sensor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Hectares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7007" y="2058987"/>
            <a:ext cx="3459793" cy="771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554"/>
              </a:lnSpc>
            </a:pPr>
            <a:r>
              <a:rPr lang="en-US" sz="4681" b="1" dirty="0">
                <a:solidFill>
                  <a:srgbClr val="00C2CB"/>
                </a:solidFill>
                <a:latin typeface="Lilita One Bold"/>
              </a:rPr>
              <a:t>CLIENTE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1242991" y="6128003"/>
            <a:ext cx="7559025" cy="32125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390726" y="3224310"/>
            <a:ext cx="3249073" cy="713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65"/>
              </a:lnSpc>
            </a:pPr>
            <a:r>
              <a:rPr lang="en-US" sz="4332" b="1" dirty="0">
                <a:solidFill>
                  <a:srgbClr val="00C2CB"/>
                </a:solidFill>
                <a:latin typeface="Lilita One Bold"/>
              </a:rPr>
              <a:t>SENSORES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29740" y="2462082"/>
            <a:ext cx="5109660" cy="67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839"/>
              </a:lnSpc>
            </a:pPr>
            <a:r>
              <a:rPr lang="en-US" sz="4171" b="1" dirty="0">
                <a:solidFill>
                  <a:srgbClr val="00C2CB"/>
                </a:solidFill>
                <a:latin typeface="Lilita One Bold"/>
              </a:rPr>
              <a:t>MONITORAMENTO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6463541" y="6536829"/>
            <a:ext cx="6720145" cy="28560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022504" y="3252885"/>
            <a:ext cx="4394741" cy="358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Monitoramento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Tipo de Sensor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Temperatura °C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Umidade UR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Data / Hora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Cliente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66417" y="4299160"/>
            <a:ext cx="4394741" cy="2380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Sensor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Numero Serial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Localização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Tipo de Sensor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 l="4155" r="7202" b="526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/>
          <a:srcRect r="1217"/>
          <a:stretch>
            <a:fillRect/>
          </a:stretch>
        </p:blipFill>
        <p:spPr>
          <a:xfrm>
            <a:off x="1354800" y="1778703"/>
            <a:ext cx="16121073" cy="79199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346766" y="2083068"/>
            <a:ext cx="4695961" cy="21345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43886" y="325198"/>
            <a:ext cx="6445698" cy="14535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0836" y="980884"/>
            <a:ext cx="6536482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CALCULADORA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43886" y="325198"/>
            <a:ext cx="6445698" cy="1453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055777" y="528986"/>
            <a:ext cx="5894731" cy="17362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/>
          <a:srcRect b="24622"/>
          <a:stretch>
            <a:fillRect/>
          </a:stretch>
        </p:blipFill>
        <p:spPr>
          <a:xfrm>
            <a:off x="2201650" y="2628471"/>
            <a:ext cx="13884700" cy="66298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0836" y="980884"/>
            <a:ext cx="6536482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GITHUB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67671" y="0"/>
            <a:ext cx="10205787" cy="102057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3461">
            <a:off x="1057894" y="769992"/>
            <a:ext cx="8466263" cy="19091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10515" y="1762664"/>
            <a:ext cx="11474899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097" lvl="1" indent="-647549">
              <a:lnSpc>
                <a:spcPts val="6718"/>
              </a:lnSpc>
              <a:buFont typeface="Arial"/>
              <a:buChar char="•"/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SITE  INSTITUCIONAL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553351" y="0"/>
            <a:ext cx="10205787" cy="1020578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/>
          <a:srcRect l="12298" r="8091" b="37191"/>
          <a:stretch>
            <a:fillRect/>
          </a:stretch>
        </p:blipFill>
        <p:spPr>
          <a:xfrm>
            <a:off x="4535222" y="3258498"/>
            <a:ext cx="14146594" cy="63027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085414" y="325729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38085" y="1495312"/>
            <a:ext cx="5698176" cy="1284939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4275504" y="-1078073"/>
            <a:ext cx="11708173" cy="7535737"/>
            <a:chOff x="0" y="0"/>
            <a:chExt cx="5513070" cy="3548380"/>
          </a:xfrm>
        </p:grpSpPr>
        <p:sp>
          <p:nvSpPr>
            <p:cNvPr id="4" name="Freeform 4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 cstate="print"/>
              <a:stretch>
                <a:fillRect b="-353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401065" y="4320408"/>
            <a:ext cx="1548337" cy="15328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/>
          <a:srcRect l="12298" r="8091" b="32758"/>
          <a:stretch>
            <a:fillRect/>
          </a:stretch>
        </p:blipFill>
        <p:spPr>
          <a:xfrm>
            <a:off x="-50051" y="7686971"/>
            <a:ext cx="5451117" cy="26000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401065" y="6457663"/>
            <a:ext cx="1548337" cy="15328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684560" y="6617200"/>
            <a:ext cx="1012956" cy="121378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727333" y="4607441"/>
            <a:ext cx="927409" cy="95878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874954" y="2165687"/>
            <a:ext cx="8564689" cy="1095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54"/>
              </a:lnSpc>
            </a:pPr>
            <a:r>
              <a:rPr lang="en-US" sz="7548">
                <a:solidFill>
                  <a:srgbClr val="000000"/>
                </a:solidFill>
                <a:latin typeface="Lilita One"/>
              </a:rPr>
              <a:t>CONCLUSÃO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35557" y="4263258"/>
            <a:ext cx="10952443" cy="219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5"/>
              </a:lnSpc>
            </a:pPr>
            <a:r>
              <a:rPr lang="en-US" sz="3175">
                <a:solidFill>
                  <a:srgbClr val="000000"/>
                </a:solidFill>
                <a:latin typeface="PT Sans"/>
              </a:rPr>
              <a:t>Com esse projeto vamos ajudar os grandes e pequenos produtores a não perderem suas produções por pragas, com uma tecnologia que seja acessível a todos. </a:t>
            </a:r>
          </a:p>
          <a:p>
            <a:pPr>
              <a:lnSpc>
                <a:spcPts val="4445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7335557" y="6400513"/>
            <a:ext cx="10952443" cy="377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PT Sans"/>
              </a:rPr>
              <a:t>Os proximos passos da Cool Cacau é entender quais são as demandas do mercado e procurar se adaptar, pode fazer com que o seu negócio se mantenha sempre evoluindo.</a:t>
            </a:r>
          </a:p>
          <a:p>
            <a:pPr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PT Sans"/>
              </a:rPr>
              <a:t>Sempre baseado em metas claras e aliado a um bom planejamento. Afinal são eles que irão ajudar a ter uma visão mais ampla dos processos e principalmente te ajudam a manter o foco.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D076514D-2766-47EC-8FA3-ACC1482A7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2795" y="-296908"/>
            <a:ext cx="24179590" cy="1088081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 cstate="print"/>
          <a:srcRect l="12298" r="8091" b="37191"/>
          <a:stretch>
            <a:fillRect/>
          </a:stretch>
        </p:blipFill>
        <p:spPr>
          <a:xfrm>
            <a:off x="10287000" y="-190500"/>
            <a:ext cx="8202994" cy="3654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336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 l="6661" r="6661"/>
          <a:stretch>
            <a:fillRect/>
          </a:stretch>
        </p:blipFill>
        <p:spPr>
          <a:xfrm>
            <a:off x="0" y="-370616"/>
            <a:ext cx="14349708" cy="110282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157090" y="-1401078"/>
            <a:ext cx="17363364" cy="126318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/>
          <a:srcRect l="12298" r="8091" b="32758"/>
          <a:stretch>
            <a:fillRect/>
          </a:stretch>
        </p:blipFill>
        <p:spPr>
          <a:xfrm>
            <a:off x="12595819" y="7474004"/>
            <a:ext cx="5897615" cy="281299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78837" y="3307158"/>
            <a:ext cx="8433965" cy="135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62"/>
              </a:lnSpc>
            </a:pPr>
            <a:r>
              <a:rPr lang="en-US" sz="9341">
                <a:solidFill>
                  <a:srgbClr val="FFFFFF"/>
                </a:solidFill>
                <a:latin typeface="Lilita One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2000" y="762000"/>
            <a:ext cx="16764000" cy="8763000"/>
          </a:xfrm>
          <a:prstGeom prst="rect">
            <a:avLst/>
          </a:prstGeom>
          <a:solidFill>
            <a:srgbClr val="FEF7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 rot="-1898170">
            <a:off x="16256983" y="8744487"/>
            <a:ext cx="2233968" cy="10276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528745">
            <a:off x="-1258858" y="6923881"/>
            <a:ext cx="4305193" cy="40899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77681" y="233631"/>
            <a:ext cx="4357618" cy="98264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76845" y="550063"/>
            <a:ext cx="6387957" cy="171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EQUIPE</a:t>
            </a:r>
          </a:p>
          <a:p>
            <a:pPr>
              <a:lnSpc>
                <a:spcPts val="6718"/>
              </a:lnSpc>
            </a:pPr>
            <a:endParaRPr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756490" y="4368484"/>
            <a:ext cx="1883347" cy="1883339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 cstate="print"/>
              <a:stretch>
                <a:fillRect l="-26080" t="-3861" r="-13031" b="-3133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756490" y="6558385"/>
            <a:ext cx="1883347" cy="1883339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 cstate="print"/>
              <a:stretch>
                <a:fillRect t="-16666" b="-16666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671570" y="3115386"/>
            <a:ext cx="1883347" cy="1883339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 cstate="print"/>
              <a:stretch>
                <a:fillRect l="-1208" r="-1208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671570" y="5264335"/>
            <a:ext cx="1883347" cy="1883339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 cstate="print"/>
              <a:stretch>
                <a:fillRect r="-6110" b="-4867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514641" y="876826"/>
            <a:ext cx="1883347" cy="1883339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 cstate="print"/>
              <a:stretch>
                <a:fillRect t="-1679" b="-23321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2756490" y="2173716"/>
            <a:ext cx="1883347" cy="1883339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 cstate="print"/>
              <a:stretch>
                <a:fillRect t="-3044" b="-22487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671570" y="7526834"/>
            <a:ext cx="1883347" cy="1883339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 cstate="print"/>
              <a:stretch>
                <a:fillRect l="-349" r="-349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4923796" y="5298833"/>
            <a:ext cx="4073748" cy="10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Especialista de gerenciamento de time. Gestão ágil e especialista em desenvolvimento Full Stack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923795" y="4550384"/>
            <a:ext cx="649344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 dirty="0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923796" y="4937032"/>
            <a:ext cx="1917905" cy="30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 dirty="0">
                <a:solidFill>
                  <a:srgbClr val="00C2CB"/>
                </a:solidFill>
                <a:latin typeface="Lilita One Bold"/>
              </a:rPr>
              <a:t>RAFAEL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12291" y="7390141"/>
            <a:ext cx="4073748" cy="10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 dirty="0" err="1">
                <a:solidFill>
                  <a:srgbClr val="000000"/>
                </a:solidFill>
                <a:latin typeface="PT Sans"/>
              </a:rPr>
              <a:t>Desenvolvedor</a:t>
            </a:r>
            <a:r>
              <a:rPr lang="en-US" sz="2086" dirty="0">
                <a:solidFill>
                  <a:srgbClr val="000000"/>
                </a:solidFill>
                <a:latin typeface="PT Sans"/>
              </a:rPr>
              <a:t> Full Stack. </a:t>
            </a:r>
            <a:r>
              <a:rPr lang="en-US" sz="2086" dirty="0" err="1">
                <a:solidFill>
                  <a:srgbClr val="000000"/>
                </a:solidFill>
                <a:latin typeface="PT Sans"/>
              </a:rPr>
              <a:t>Especialista</a:t>
            </a:r>
            <a:r>
              <a:rPr lang="en-US" sz="2086" dirty="0">
                <a:solidFill>
                  <a:srgbClr val="000000"/>
                </a:solidFill>
                <a:latin typeface="PT Sans"/>
              </a:rPr>
              <a:t> de </a:t>
            </a:r>
            <a:r>
              <a:rPr lang="en-US" sz="2086" dirty="0" err="1">
                <a:solidFill>
                  <a:srgbClr val="000000"/>
                </a:solidFill>
                <a:latin typeface="PT Sans"/>
              </a:rPr>
              <a:t>gerenciamento</a:t>
            </a:r>
            <a:r>
              <a:rPr lang="en-US" sz="2086" dirty="0">
                <a:solidFill>
                  <a:srgbClr val="000000"/>
                </a:solidFill>
                <a:latin typeface="PT Sans"/>
              </a:rPr>
              <a:t> de time e </a:t>
            </a:r>
            <a:r>
              <a:rPr lang="en-US" sz="2086" dirty="0" err="1">
                <a:solidFill>
                  <a:srgbClr val="000000"/>
                </a:solidFill>
                <a:latin typeface="PT Sans"/>
              </a:rPr>
              <a:t>gestão</a:t>
            </a:r>
            <a:r>
              <a:rPr lang="en-US" sz="2086" dirty="0">
                <a:solidFill>
                  <a:srgbClr val="000000"/>
                </a:solidFill>
                <a:latin typeface="PT Sans"/>
              </a:rPr>
              <a:t> </a:t>
            </a:r>
            <a:r>
              <a:rPr lang="en-US" sz="2086" dirty="0" err="1">
                <a:solidFill>
                  <a:srgbClr val="000000"/>
                </a:solidFill>
                <a:latin typeface="PT Sans"/>
              </a:rPr>
              <a:t>ágil</a:t>
            </a:r>
            <a:endParaRPr lang="en-US" sz="2086" dirty="0">
              <a:solidFill>
                <a:srgbClr val="000000"/>
              </a:solidFill>
              <a:latin typeface="PT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912290" y="6641693"/>
            <a:ext cx="621228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 dirty="0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912291" y="7028341"/>
            <a:ext cx="2036874" cy="30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 dirty="0">
                <a:solidFill>
                  <a:srgbClr val="00C2CB"/>
                </a:solidFill>
                <a:latin typeface="Lilita One Bold"/>
              </a:rPr>
              <a:t>LUIZ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65030" y="4045735"/>
            <a:ext cx="4073748" cy="71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líder de projetos, Desenvolvedor Full Stack.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65030" y="3297286"/>
            <a:ext cx="611817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65030" y="3683934"/>
            <a:ext cx="1945946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>
                <a:solidFill>
                  <a:srgbClr val="00C2CB"/>
                </a:solidFill>
                <a:latin typeface="Lilita One Bold"/>
              </a:rPr>
              <a:t>WILLIAN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865030" y="6137182"/>
            <a:ext cx="4073748" cy="10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líder de projetos, Desenvolvedor Full Stack e especialista em front-end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865030" y="5388733"/>
            <a:ext cx="611817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65030" y="5775382"/>
            <a:ext cx="1945946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>
                <a:solidFill>
                  <a:srgbClr val="00C2CB"/>
                </a:solidFill>
                <a:latin typeface="Lilita One Bold"/>
              </a:rPr>
              <a:t>BRENO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65030" y="1681803"/>
            <a:ext cx="4073748" cy="10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líder de projetos, Desenvolvedor Full Stack e especialista em front-end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65030" y="933354"/>
            <a:ext cx="611817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 dirty="0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65030" y="1320002"/>
            <a:ext cx="1945946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>
                <a:solidFill>
                  <a:srgbClr val="00C2CB"/>
                </a:solidFill>
                <a:latin typeface="Lilita One Bold"/>
              </a:rPr>
              <a:t>DIULIA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865030" y="8430404"/>
            <a:ext cx="4073748" cy="71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Desenvolvedor Full Stack com habilidades em banco de dados.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865029" y="7681955"/>
            <a:ext cx="658302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 dirty="0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865030" y="8068604"/>
            <a:ext cx="1945946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 dirty="0">
                <a:solidFill>
                  <a:srgbClr val="00C2CB"/>
                </a:solidFill>
                <a:latin typeface="Lilita One Bold"/>
              </a:rPr>
              <a:t>BEATRIZ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735905" y="3077286"/>
            <a:ext cx="4073748" cy="71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líder de projetos, Desenvolvedor Full Stack.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724400" y="2324100"/>
            <a:ext cx="694906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735905" y="2712541"/>
            <a:ext cx="1917905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 dirty="0">
                <a:solidFill>
                  <a:srgbClr val="00C2CB"/>
                </a:solidFill>
                <a:latin typeface="Lilita One Bold"/>
              </a:rPr>
              <a:t>VICTOR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92611" y="-1677686"/>
            <a:ext cx="8554669" cy="54127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1782781" y="6943815"/>
            <a:ext cx="7231882" cy="4083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966257" y="538494"/>
            <a:ext cx="4838936" cy="49376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-3218659" y="4934395"/>
            <a:ext cx="7772400" cy="33032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43118" y="4105331"/>
            <a:ext cx="5524788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3"/>
              </a:lnSpc>
            </a:pPr>
            <a:r>
              <a:rPr lang="en-US" sz="3231">
                <a:solidFill>
                  <a:srgbClr val="000000"/>
                </a:solidFill>
                <a:latin typeface="PT Sans"/>
              </a:rPr>
              <a:t>Contexto/ desafio/ Solução</a:t>
            </a:r>
          </a:p>
          <a:p>
            <a:pPr>
              <a:lnSpc>
                <a:spcPts val="4523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833593" y="5409509"/>
            <a:ext cx="442753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C2CB"/>
                </a:solidFill>
                <a:latin typeface="Lilita One"/>
              </a:rPr>
              <a:t>PASSO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43118" y="7327829"/>
            <a:ext cx="3042202" cy="4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C2CB"/>
                </a:solidFill>
                <a:latin typeface="Lilita One"/>
              </a:rPr>
              <a:t>PASSO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48550" y="2205892"/>
            <a:ext cx="5092889" cy="527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5"/>
              </a:lnSpc>
            </a:pPr>
            <a:r>
              <a:rPr lang="en-US" sz="3153">
                <a:solidFill>
                  <a:srgbClr val="000000"/>
                </a:solidFill>
                <a:latin typeface="PT Sans"/>
              </a:rPr>
              <a:t>Apresentação da empresa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24068" y="1567251"/>
            <a:ext cx="4437063" cy="4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C2CB"/>
                </a:solidFill>
                <a:latin typeface="Lilita One"/>
              </a:rPr>
              <a:t>PASSO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2155" y="1053592"/>
            <a:ext cx="2014450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 dirty="0">
                <a:solidFill>
                  <a:srgbClr val="D4A276"/>
                </a:solidFill>
                <a:latin typeface="Lilita One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33593" y="3485571"/>
            <a:ext cx="2120581" cy="4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C2CB"/>
                </a:solidFill>
                <a:latin typeface="Lilita One"/>
              </a:rPr>
              <a:t>PASSO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1680" y="2971913"/>
            <a:ext cx="2261438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>
                <a:solidFill>
                  <a:srgbClr val="D4A276"/>
                </a:solidFill>
                <a:latin typeface="Lilita One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41330" y="6059731"/>
            <a:ext cx="2459693" cy="59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9"/>
              </a:lnSpc>
            </a:pPr>
            <a:r>
              <a:rPr lang="en-US" sz="3542">
                <a:solidFill>
                  <a:srgbClr val="000000"/>
                </a:solidFill>
                <a:latin typeface="PT Sans"/>
              </a:rPr>
              <a:t>Nosso Site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81680" y="4895850"/>
            <a:ext cx="2251913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>
                <a:solidFill>
                  <a:srgbClr val="D4A276"/>
                </a:solidFill>
                <a:latin typeface="Lilita One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43118" y="7957114"/>
            <a:ext cx="2127616" cy="562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4"/>
              </a:lnSpc>
            </a:pPr>
            <a:r>
              <a:rPr lang="en-US" sz="3324">
                <a:solidFill>
                  <a:srgbClr val="000000"/>
                </a:solidFill>
                <a:latin typeface="PT Sans"/>
              </a:rPr>
              <a:t>Conclusão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91205" y="6814171"/>
            <a:ext cx="2350125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 dirty="0">
                <a:solidFill>
                  <a:srgbClr val="D4A276"/>
                </a:solidFill>
                <a:latin typeface="Lilita One Bold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21075" y="823837"/>
            <a:ext cx="4818703" cy="10866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57200" y="8343900"/>
            <a:ext cx="8523133" cy="15980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874982" y="1028700"/>
            <a:ext cx="7086698" cy="67412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12896650" y="7769922"/>
            <a:ext cx="5987301" cy="33810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405246"/>
            <a:ext cx="7025771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NOSSA EMPRESA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3775" y="3684092"/>
            <a:ext cx="8315621" cy="493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814" lvl="1" indent="-376907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000000"/>
                </a:solidFill>
                <a:latin typeface="PT Sans"/>
              </a:rPr>
              <a:t>Fundada em 2020</a:t>
            </a:r>
          </a:p>
          <a:p>
            <a:pPr marL="753814" lvl="1" indent="-376907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000000"/>
                </a:solidFill>
                <a:latin typeface="Arimo"/>
              </a:rPr>
              <a:t>Objetivo de melhorar e aumentar a qualidade da produção de cacau</a:t>
            </a:r>
          </a:p>
          <a:p>
            <a:pPr marL="753814" lvl="1" indent="-376907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000000"/>
                </a:solidFill>
                <a:latin typeface="Arimo"/>
              </a:rPr>
              <a:t>Colaboradores dedicados a cumprir este objetivo </a:t>
            </a:r>
          </a:p>
          <a:p>
            <a:pPr marL="753814" lvl="1" indent="-376907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000000"/>
                </a:solidFill>
                <a:latin typeface="Arimo"/>
              </a:rPr>
              <a:t>Preocupação com a boa qualidade e custos futuros</a:t>
            </a:r>
          </a:p>
          <a:p>
            <a:pPr>
              <a:lnSpc>
                <a:spcPts val="4888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513788" y="2722821"/>
            <a:ext cx="3734611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46"/>
              </a:lnSpc>
            </a:pPr>
            <a:r>
              <a:rPr lang="en-US" sz="3390" b="1" dirty="0">
                <a:solidFill>
                  <a:srgbClr val="00C2CB"/>
                </a:solidFill>
                <a:latin typeface="Lilita One Bold"/>
              </a:rPr>
              <a:t>SOBRE NÓS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00" y="8953500"/>
            <a:ext cx="9143999" cy="456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38"/>
              </a:lnSpc>
            </a:pPr>
            <a:r>
              <a:rPr lang="en-US" sz="2500" b="1" dirty="0">
                <a:solidFill>
                  <a:srgbClr val="000000"/>
                </a:solidFill>
                <a:latin typeface="Dosis Extra Bold Bold"/>
              </a:rPr>
              <a:t>INTUITO DE MUDAR A HISTORIA DO NOSSO PAÍS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18048">
            <a:off x="15670491" y="-357635"/>
            <a:ext cx="3442887" cy="32707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18048">
            <a:off x="-1488202" y="3914347"/>
            <a:ext cx="2976404" cy="28275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022146" y="3326732"/>
            <a:ext cx="3354332" cy="29457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537297" y="3794041"/>
            <a:ext cx="3031133" cy="27190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169288" y="3914357"/>
            <a:ext cx="2657158" cy="24784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/>
          <a:srcRect b="35204"/>
          <a:stretch>
            <a:fillRect/>
          </a:stretch>
        </p:blipFill>
        <p:spPr>
          <a:xfrm>
            <a:off x="-610823" y="-54333"/>
            <a:ext cx="6472384" cy="2368278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7863186"/>
            <a:ext cx="5387433" cy="2221097"/>
            <a:chOff x="0" y="0"/>
            <a:chExt cx="10547555" cy="4348480"/>
          </a:xfrm>
        </p:grpSpPr>
        <p:sp>
          <p:nvSpPr>
            <p:cNvPr id="9" name="Freeform 9"/>
            <p:cNvSpPr/>
            <p:nvPr/>
          </p:nvSpPr>
          <p:spPr>
            <a:xfrm>
              <a:off x="304800" y="30480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10242755" y="0"/>
                  </a:moveTo>
                  <a:lnTo>
                    <a:pt x="10242755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9937955" y="3738880"/>
                  </a:lnTo>
                  <a:lnTo>
                    <a:pt x="9937955" y="0"/>
                  </a:lnTo>
                  <a:close/>
                </a:path>
              </a:pathLst>
            </a:custGeom>
            <a:solidFill>
              <a:srgbClr val="735240">
                <a:alpha val="40784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0" y="0"/>
                  </a:moveTo>
                  <a:lnTo>
                    <a:pt x="10242755" y="0"/>
                  </a:lnTo>
                  <a:lnTo>
                    <a:pt x="10242755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D4A276">
                <a:alpha val="40784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835861" y="7863186"/>
            <a:ext cx="5387433" cy="2221097"/>
            <a:chOff x="0" y="0"/>
            <a:chExt cx="10547555" cy="4348480"/>
          </a:xfrm>
        </p:grpSpPr>
        <p:sp>
          <p:nvSpPr>
            <p:cNvPr id="12" name="Freeform 12"/>
            <p:cNvSpPr/>
            <p:nvPr/>
          </p:nvSpPr>
          <p:spPr>
            <a:xfrm>
              <a:off x="304800" y="30480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10242755" y="0"/>
                  </a:moveTo>
                  <a:lnTo>
                    <a:pt x="10242755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9937955" y="3738880"/>
                  </a:lnTo>
                  <a:lnTo>
                    <a:pt x="9937955" y="0"/>
                  </a:lnTo>
                  <a:close/>
                </a:path>
              </a:pathLst>
            </a:custGeom>
            <a:solidFill>
              <a:srgbClr val="735240">
                <a:alpha val="40784"/>
              </a:srgbClr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0" y="0"/>
                  </a:moveTo>
                  <a:lnTo>
                    <a:pt x="10242755" y="0"/>
                  </a:lnTo>
                  <a:lnTo>
                    <a:pt x="10242755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D4A276">
                <a:alpha val="4078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571719" y="7863186"/>
            <a:ext cx="5387433" cy="2221097"/>
            <a:chOff x="0" y="0"/>
            <a:chExt cx="10547555" cy="4348480"/>
          </a:xfrm>
        </p:grpSpPr>
        <p:sp>
          <p:nvSpPr>
            <p:cNvPr id="15" name="Freeform 15"/>
            <p:cNvSpPr/>
            <p:nvPr/>
          </p:nvSpPr>
          <p:spPr>
            <a:xfrm>
              <a:off x="304800" y="30480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10242755" y="0"/>
                  </a:moveTo>
                  <a:lnTo>
                    <a:pt x="10242755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9937955" y="3738880"/>
                  </a:lnTo>
                  <a:lnTo>
                    <a:pt x="9937955" y="0"/>
                  </a:lnTo>
                  <a:close/>
                </a:path>
              </a:pathLst>
            </a:custGeom>
            <a:solidFill>
              <a:srgbClr val="735240">
                <a:alpha val="40784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0" y="0"/>
                  </a:moveTo>
                  <a:lnTo>
                    <a:pt x="10242755" y="0"/>
                  </a:lnTo>
                  <a:lnTo>
                    <a:pt x="10242755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D4A276">
                <a:alpha val="40784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390450" y="7007733"/>
            <a:ext cx="47629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449">
                <a:solidFill>
                  <a:srgbClr val="735240"/>
                </a:solidFill>
                <a:latin typeface="Montserrat Light"/>
              </a:rPr>
              <a:t>MISSÃO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1475" y="8468909"/>
            <a:ext cx="501187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302E2C"/>
                </a:solidFill>
                <a:latin typeface="Montserrat Light Bold"/>
              </a:rPr>
              <a:t>Aumentar e melhorar a produção de cacau no Brasil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16417" y="7017258"/>
            <a:ext cx="4762900" cy="48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2"/>
              </a:lnSpc>
            </a:pPr>
            <a:r>
              <a:rPr lang="en-US" sz="2894" spc="434">
                <a:solidFill>
                  <a:srgbClr val="735240"/>
                </a:solidFill>
                <a:latin typeface="Montserrat Light"/>
              </a:rPr>
              <a:t>VISÃO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26361" y="8036706"/>
            <a:ext cx="4852956" cy="1769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302E2C"/>
                </a:solidFill>
                <a:latin typeface="Montserrat Light Bold"/>
              </a:rPr>
              <a:t>Levar o Brasil de volta ao primeiro lugar </a:t>
            </a:r>
          </a:p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302E2C"/>
                </a:solidFill>
                <a:latin typeface="Montserrat Light Bold"/>
              </a:rPr>
              <a:t>revolucionando a tecnologia de prevenção de pragas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83985" y="7007733"/>
            <a:ext cx="47629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449">
                <a:solidFill>
                  <a:srgbClr val="735240"/>
                </a:solidFill>
                <a:latin typeface="Montserrat Light"/>
              </a:rPr>
              <a:t>VALORES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38283" y="7983134"/>
            <a:ext cx="4503827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 dirty="0" err="1">
                <a:solidFill>
                  <a:srgbClr val="302E2C"/>
                </a:solidFill>
                <a:latin typeface="Montserrat Light Bold"/>
              </a:rPr>
              <a:t>Responsabilidade</a:t>
            </a:r>
            <a:r>
              <a:rPr lang="en-US" sz="2499" dirty="0">
                <a:solidFill>
                  <a:srgbClr val="302E2C"/>
                </a:solidFill>
                <a:latin typeface="Montserrat Light Bold"/>
              </a:rPr>
              <a:t>; </a:t>
            </a:r>
            <a:r>
              <a:rPr lang="en-US" sz="2499" dirty="0" err="1">
                <a:solidFill>
                  <a:srgbClr val="302E2C"/>
                </a:solidFill>
                <a:latin typeface="Montserrat Light Bold"/>
              </a:rPr>
              <a:t>Sustentabilidade</a:t>
            </a:r>
            <a:r>
              <a:rPr lang="en-US" sz="2499" dirty="0">
                <a:solidFill>
                  <a:srgbClr val="302E2C"/>
                </a:solidFill>
                <a:latin typeface="Montserrat Light Bold"/>
              </a:rPr>
              <a:t>; </a:t>
            </a:r>
            <a:r>
              <a:rPr lang="en-US" sz="2499" dirty="0" err="1">
                <a:solidFill>
                  <a:srgbClr val="302E2C"/>
                </a:solidFill>
                <a:latin typeface="Montserrat Light Bold"/>
              </a:rPr>
              <a:t>Otimização</a:t>
            </a:r>
            <a:r>
              <a:rPr lang="en-US" sz="2499" dirty="0">
                <a:solidFill>
                  <a:srgbClr val="302E2C"/>
                </a:solidFill>
                <a:latin typeface="Montserrat Light Bold"/>
              </a:rPr>
              <a:t>;</a:t>
            </a:r>
          </a:p>
          <a:p>
            <a:pPr algn="ctr">
              <a:lnSpc>
                <a:spcPts val="3749"/>
              </a:lnSpc>
            </a:pPr>
            <a:r>
              <a:rPr lang="en-US" sz="2499" dirty="0">
                <a:solidFill>
                  <a:srgbClr val="302E2C"/>
                </a:solidFill>
                <a:latin typeface="Montserrat Light Bold"/>
              </a:rPr>
              <a:t> </a:t>
            </a:r>
            <a:r>
              <a:rPr lang="en-US" sz="2499" dirty="0" err="1">
                <a:solidFill>
                  <a:srgbClr val="302E2C"/>
                </a:solidFill>
                <a:latin typeface="Montserrat Light Bold"/>
              </a:rPr>
              <a:t>Confiança</a:t>
            </a:r>
            <a:r>
              <a:rPr lang="en-US" sz="2499" dirty="0">
                <a:solidFill>
                  <a:srgbClr val="302E2C"/>
                </a:solidFill>
                <a:latin typeface="Montserrat Light Bold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036190" y="-949445"/>
            <a:ext cx="11900392" cy="1084017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918916"/>
            <a:ext cx="8364677" cy="8449169"/>
            <a:chOff x="0" y="0"/>
            <a:chExt cx="6286500" cy="6350000"/>
          </a:xfrm>
        </p:grpSpPr>
        <p:sp>
          <p:nvSpPr>
            <p:cNvPr id="4" name="Freeform 4"/>
            <p:cNvSpPr/>
            <p:nvPr/>
          </p:nvSpPr>
          <p:spPr>
            <a:xfrm>
              <a:off x="-157480" y="-19049"/>
              <a:ext cx="6493510" cy="6442710"/>
            </a:xfrm>
            <a:custGeom>
              <a:avLst/>
              <a:gdLst/>
              <a:ahLst/>
              <a:cxnLst/>
              <a:rect l="l" t="t" r="r" b="b"/>
              <a:pathLst>
                <a:path w="6493510" h="6442710">
                  <a:moveTo>
                    <a:pt x="6424930" y="3939539"/>
                  </a:moveTo>
                  <a:cubicBezTo>
                    <a:pt x="6150610" y="4605019"/>
                    <a:pt x="5850890" y="5260339"/>
                    <a:pt x="5519420" y="5897879"/>
                  </a:cubicBezTo>
                  <a:cubicBezTo>
                    <a:pt x="5245100" y="6327139"/>
                    <a:pt x="4709160" y="6226809"/>
                    <a:pt x="4486910" y="5800089"/>
                  </a:cubicBezTo>
                  <a:cubicBezTo>
                    <a:pt x="4116070" y="6037579"/>
                    <a:pt x="3705860" y="6219189"/>
                    <a:pt x="3285490" y="6348729"/>
                  </a:cubicBezTo>
                  <a:cubicBezTo>
                    <a:pt x="2970530" y="6442709"/>
                    <a:pt x="2627630" y="6210299"/>
                    <a:pt x="2585720" y="5887719"/>
                  </a:cubicBezTo>
                  <a:cubicBezTo>
                    <a:pt x="2332990" y="6042660"/>
                    <a:pt x="1969770" y="5947410"/>
                    <a:pt x="1823720" y="5688329"/>
                  </a:cubicBezTo>
                  <a:cubicBezTo>
                    <a:pt x="1710690" y="5487669"/>
                    <a:pt x="1755140" y="5255259"/>
                    <a:pt x="1818640" y="5045709"/>
                  </a:cubicBezTo>
                  <a:cubicBezTo>
                    <a:pt x="1579880" y="5026659"/>
                    <a:pt x="1332230" y="5029199"/>
                    <a:pt x="1120140" y="4902199"/>
                  </a:cubicBezTo>
                  <a:cubicBezTo>
                    <a:pt x="567690" y="4564379"/>
                    <a:pt x="721360" y="3812539"/>
                    <a:pt x="1092200" y="3392169"/>
                  </a:cubicBezTo>
                  <a:cubicBezTo>
                    <a:pt x="801370" y="3284219"/>
                    <a:pt x="654050" y="2933699"/>
                    <a:pt x="775970" y="2650490"/>
                  </a:cubicBezTo>
                  <a:cubicBezTo>
                    <a:pt x="335280" y="2708910"/>
                    <a:pt x="0" y="2197100"/>
                    <a:pt x="234950" y="1817369"/>
                  </a:cubicBezTo>
                  <a:cubicBezTo>
                    <a:pt x="307340" y="1694180"/>
                    <a:pt x="429260" y="1598930"/>
                    <a:pt x="566420" y="1562099"/>
                  </a:cubicBezTo>
                  <a:cubicBezTo>
                    <a:pt x="1343660" y="1252219"/>
                    <a:pt x="2122170" y="943609"/>
                    <a:pt x="2899410" y="633730"/>
                  </a:cubicBezTo>
                  <a:cubicBezTo>
                    <a:pt x="3397250" y="435610"/>
                    <a:pt x="3896360" y="237489"/>
                    <a:pt x="4394200" y="39370"/>
                  </a:cubicBezTo>
                  <a:cubicBezTo>
                    <a:pt x="4536441" y="0"/>
                    <a:pt x="4695191" y="20320"/>
                    <a:pt x="4822191" y="95250"/>
                  </a:cubicBezTo>
                  <a:cubicBezTo>
                    <a:pt x="5080000" y="246380"/>
                    <a:pt x="5177791" y="599440"/>
                    <a:pt x="5021581" y="855980"/>
                  </a:cubicBezTo>
                  <a:cubicBezTo>
                    <a:pt x="4923791" y="1005840"/>
                    <a:pt x="4763771" y="1096010"/>
                    <a:pt x="4625341" y="1203960"/>
                  </a:cubicBezTo>
                  <a:cubicBezTo>
                    <a:pt x="5626100" y="1438910"/>
                    <a:pt x="5784850" y="2627630"/>
                    <a:pt x="5228591" y="3374390"/>
                  </a:cubicBezTo>
                  <a:cubicBezTo>
                    <a:pt x="5515611" y="3294380"/>
                    <a:pt x="5892800" y="3152140"/>
                    <a:pt x="6169661" y="3312160"/>
                  </a:cubicBezTo>
                  <a:cubicBezTo>
                    <a:pt x="6383020" y="3432809"/>
                    <a:pt x="6493510" y="3702049"/>
                    <a:pt x="6424930" y="3939539"/>
                  </a:cubicBezTo>
                  <a:close/>
                </a:path>
              </a:pathLst>
            </a:custGeom>
            <a:blipFill>
              <a:blip r:embed="rId4" cstate="print"/>
              <a:stretch>
                <a:fillRect l="-25746" r="-25746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898014" y="918916"/>
            <a:ext cx="4534304" cy="10224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814750" y="2757051"/>
            <a:ext cx="595880" cy="66117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13087150" y="7960422"/>
            <a:ext cx="5987301" cy="33810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706928" y="7022729"/>
            <a:ext cx="1269629" cy="162394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3895804" y="7022729"/>
            <a:ext cx="1727600" cy="16239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2374763" y="7543110"/>
            <a:ext cx="1278206" cy="58318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852362" y="1325383"/>
            <a:ext cx="5228439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SEGMENTO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41743" y="6216186"/>
            <a:ext cx="3994526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00C2CB"/>
                </a:solidFill>
                <a:latin typeface="Lilita One Bold"/>
              </a:rPr>
              <a:t>VISÃO DE NEGOCIO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71723" y="3020961"/>
            <a:ext cx="5358454" cy="268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Lilita One Bold"/>
              </a:rPr>
              <a:t>NOSSA EMPRESA DISPONIBILIZA RECURSOS  PARA O AGRONEGÓCIO E PARA EMPRESAS QUE PRODUZEM CHOCOLATE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9966" y="701606"/>
            <a:ext cx="5123917" cy="11554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 l="12298" r="8091" b="40124"/>
          <a:stretch>
            <a:fillRect/>
          </a:stretch>
        </p:blipFill>
        <p:spPr>
          <a:xfrm>
            <a:off x="11116106" y="-475699"/>
            <a:ext cx="6553069" cy="27832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59324" y="1251902"/>
            <a:ext cx="5702440" cy="770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8"/>
              </a:lnSpc>
            </a:pPr>
            <a:r>
              <a:rPr lang="en-US" sz="5275">
                <a:solidFill>
                  <a:srgbClr val="000000"/>
                </a:solidFill>
                <a:latin typeface="Lilita One"/>
              </a:rPr>
              <a:t> CONTEXTO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1570" y="3792477"/>
            <a:ext cx="5465457" cy="1162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5783" lvl="1" indent="-362892" algn="just">
              <a:lnSpc>
                <a:spcPts val="4706"/>
              </a:lnSpc>
              <a:buFont typeface="Arial"/>
              <a:buChar char="•"/>
            </a:pPr>
            <a:r>
              <a:rPr lang="en-US" sz="3361">
                <a:solidFill>
                  <a:srgbClr val="000000"/>
                </a:solidFill>
                <a:latin typeface="PT Sans"/>
              </a:rPr>
              <a:t>Pragas na plantações</a:t>
            </a:r>
          </a:p>
          <a:p>
            <a:pPr algn="ctr">
              <a:lnSpc>
                <a:spcPts val="4706"/>
              </a:lnSpc>
            </a:pPr>
            <a:r>
              <a:rPr lang="en-US" sz="3361">
                <a:solidFill>
                  <a:srgbClr val="000000"/>
                </a:solidFill>
                <a:latin typeface="PT Sans"/>
              </a:rPr>
              <a:t> de cacau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9966" y="2728732"/>
            <a:ext cx="3605497" cy="77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54"/>
              </a:lnSpc>
            </a:pPr>
            <a:r>
              <a:rPr lang="en-US" sz="4681" b="1" dirty="0">
                <a:solidFill>
                  <a:srgbClr val="00C2CB"/>
                </a:solidFill>
                <a:latin typeface="Lilita One Bold"/>
              </a:rPr>
              <a:t>PROBLEMA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3110" y="5461673"/>
            <a:ext cx="5579090" cy="771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552"/>
              </a:lnSpc>
            </a:pPr>
            <a:r>
              <a:rPr lang="en-US" sz="4680" b="1" dirty="0">
                <a:solidFill>
                  <a:srgbClr val="00C2CB"/>
                </a:solidFill>
                <a:latin typeface="Lilita One Bold"/>
              </a:rPr>
              <a:t>CONSEQUENCIAS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570" y="6430109"/>
            <a:ext cx="5833474" cy="253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8122" lvl="1" indent="-389061" algn="just">
              <a:lnSpc>
                <a:spcPts val="5045"/>
              </a:lnSpc>
              <a:buFont typeface="Arial"/>
              <a:buChar char="•"/>
            </a:pPr>
            <a:r>
              <a:rPr lang="en-US" sz="3604">
                <a:solidFill>
                  <a:srgbClr val="000000"/>
                </a:solidFill>
                <a:latin typeface="PT Sans"/>
              </a:rPr>
              <a:t>vassoura-de-bruxa</a:t>
            </a:r>
          </a:p>
          <a:p>
            <a:pPr marL="778122" lvl="1" indent="-389061" algn="just">
              <a:lnSpc>
                <a:spcPts val="5045"/>
              </a:lnSpc>
              <a:buFont typeface="Arial"/>
              <a:buChar char="•"/>
            </a:pPr>
            <a:r>
              <a:rPr lang="en-US" sz="3604">
                <a:solidFill>
                  <a:srgbClr val="000000"/>
                </a:solidFill>
                <a:latin typeface="PT Sans"/>
              </a:rPr>
              <a:t>Queda de Valores</a:t>
            </a:r>
          </a:p>
          <a:p>
            <a:pPr marL="778122" lvl="1" indent="-389061" algn="just">
              <a:lnSpc>
                <a:spcPts val="5045"/>
              </a:lnSpc>
              <a:buFont typeface="Arial"/>
              <a:buChar char="•"/>
            </a:pPr>
            <a:r>
              <a:rPr lang="en-US" sz="3604">
                <a:solidFill>
                  <a:srgbClr val="000000"/>
                </a:solidFill>
                <a:latin typeface="PT Sans"/>
              </a:rPr>
              <a:t>Desempregos</a:t>
            </a:r>
          </a:p>
          <a:p>
            <a:pPr marL="778122" lvl="1" indent="-389061" algn="just">
              <a:lnSpc>
                <a:spcPts val="5045"/>
              </a:lnSpc>
              <a:buFont typeface="Arial"/>
              <a:buChar char="•"/>
            </a:pPr>
            <a:r>
              <a:rPr lang="en-US" sz="3604">
                <a:solidFill>
                  <a:srgbClr val="000000"/>
                </a:solidFill>
                <a:latin typeface="PT Sans"/>
              </a:rPr>
              <a:t>Ranking Mundial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856615" y="2458214"/>
            <a:ext cx="10993534" cy="7512606"/>
            <a:chOff x="0" y="-104775"/>
            <a:chExt cx="14658046" cy="1001680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/>
            <a:srcRect l="17027" b="24695"/>
            <a:stretch>
              <a:fillRect/>
            </a:stretch>
          </p:blipFill>
          <p:spPr>
            <a:xfrm>
              <a:off x="2289159" y="0"/>
              <a:ext cx="11525940" cy="7915366"/>
            </a:xfrm>
            <a:prstGeom prst="rect">
              <a:avLst/>
            </a:prstGeom>
          </p:spPr>
        </p:pic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1063030" y="9200997"/>
              <a:ext cx="727857" cy="630324"/>
              <a:chOff x="0" y="0"/>
              <a:chExt cx="6350000" cy="54991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6107267" y="9244490"/>
              <a:ext cx="617624" cy="617624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90287" y="9120282"/>
              <a:ext cx="791751" cy="791751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0" y="-104775"/>
              <a:ext cx="2126059" cy="8049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400.000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350.000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300.000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250.000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200.000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150.000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100.000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50.000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0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625999" y="7921329"/>
              <a:ext cx="1150319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1990 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925181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346578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1994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724891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1996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052129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1998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446387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2000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793387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2002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140386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2004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26807" y="9227695"/>
              <a:ext cx="3129365" cy="645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8"/>
                </a:lnSpc>
                <a:spcBef>
                  <a:spcPct val="0"/>
                </a:spcBef>
              </a:pPr>
              <a:r>
                <a:rPr lang="en-US" sz="2742" dirty="0">
                  <a:solidFill>
                    <a:srgbClr val="000000"/>
                  </a:solidFill>
                  <a:latin typeface="PT Sans"/>
                </a:rPr>
                <a:t>BAHIA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766744" y="9242168"/>
              <a:ext cx="4281290" cy="6458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058"/>
                </a:lnSpc>
                <a:spcBef>
                  <a:spcPct val="0"/>
                </a:spcBef>
              </a:pPr>
              <a:r>
                <a:rPr lang="en-US" sz="2742" dirty="0">
                  <a:solidFill>
                    <a:srgbClr val="000000"/>
                  </a:solidFill>
                  <a:latin typeface="PT Sans"/>
                </a:rPr>
                <a:t>PAR</a:t>
              </a:r>
              <a:r>
                <a:rPr lang="pt-BR" sz="2742" dirty="0">
                  <a:solidFill>
                    <a:srgbClr val="000000"/>
                  </a:solidFill>
                  <a:latin typeface="PT Sans"/>
                </a:rPr>
                <a:t>Á</a:t>
              </a:r>
              <a:endParaRPr lang="en-US" sz="2742" dirty="0">
                <a:solidFill>
                  <a:srgbClr val="000000"/>
                </a:solidFill>
                <a:latin typeface="PT San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916044" y="9153271"/>
              <a:ext cx="3703296" cy="6780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83"/>
                </a:lnSpc>
                <a:spcBef>
                  <a:spcPct val="0"/>
                </a:spcBef>
              </a:pPr>
              <a:r>
                <a:rPr lang="en-US" sz="2894" dirty="0">
                  <a:solidFill>
                    <a:srgbClr val="000000"/>
                  </a:solidFill>
                  <a:latin typeface="PT Sans"/>
                </a:rPr>
                <a:t>ESPIRITO SANTO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3734153" y="7248534"/>
              <a:ext cx="923893" cy="748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41"/>
                </a:lnSpc>
                <a:spcBef>
                  <a:spcPct val="0"/>
                </a:spcBef>
              </a:pPr>
              <a:r>
                <a:rPr lang="en-US" sz="3270">
                  <a:solidFill>
                    <a:srgbClr val="000000"/>
                  </a:solidFill>
                  <a:latin typeface="PT Sans"/>
                </a:rPr>
                <a:t>Ano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 rot="-5400000">
            <a:off x="3571560" y="4469320"/>
            <a:ext cx="5465457" cy="571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06"/>
              </a:lnSpc>
            </a:pPr>
            <a:r>
              <a:rPr lang="en-US" sz="3361">
                <a:solidFill>
                  <a:srgbClr val="000000"/>
                </a:solidFill>
                <a:latin typeface="PT Sans"/>
              </a:rPr>
              <a:t>Produção em tonelada (t)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269836" y="3650229"/>
            <a:ext cx="11979323" cy="871223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499491" y="-575847"/>
            <a:ext cx="14308229" cy="9209213"/>
            <a:chOff x="0" y="0"/>
            <a:chExt cx="5513070" cy="3548380"/>
          </a:xfrm>
        </p:grpSpPr>
        <p:sp>
          <p:nvSpPr>
            <p:cNvPr id="4" name="Freeform 4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 cstate="print"/>
              <a:stretch>
                <a:fillRect t="-1713" b="-171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87523" y="374100"/>
            <a:ext cx="4534304" cy="10224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536877" y="2484071"/>
            <a:ext cx="595880" cy="66117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/>
          <a:srcRect l="12298" r="8091" b="37191"/>
          <a:stretch>
            <a:fillRect/>
          </a:stretch>
        </p:blipFill>
        <p:spPr>
          <a:xfrm>
            <a:off x="0" y="7686971"/>
            <a:ext cx="5451117" cy="242863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9844" y="812729"/>
            <a:ext cx="5810799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 dirty="0">
                <a:solidFill>
                  <a:srgbClr val="000000"/>
                </a:solidFill>
                <a:latin typeface="Lilita One"/>
              </a:rPr>
              <a:t>DESAFIO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4173" y="4558613"/>
            <a:ext cx="8835310" cy="3163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4280" lvl="1" indent="-387140">
              <a:lnSpc>
                <a:spcPts val="5020"/>
              </a:lnSpc>
              <a:buFont typeface="Arial"/>
              <a:buChar char="•"/>
            </a:pPr>
            <a:r>
              <a:rPr lang="en-US" sz="3586" dirty="0" err="1">
                <a:solidFill>
                  <a:srgbClr val="000000"/>
                </a:solidFill>
                <a:latin typeface="PT Sans"/>
              </a:rPr>
              <a:t>Condições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de </a:t>
            </a:r>
            <a:r>
              <a:rPr lang="en-US" sz="3586" dirty="0" err="1">
                <a:solidFill>
                  <a:srgbClr val="000000"/>
                </a:solidFill>
                <a:latin typeface="PT Sans"/>
              </a:rPr>
              <a:t>umidade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e </a:t>
            </a:r>
            <a:r>
              <a:rPr lang="en-US" sz="3586" dirty="0" err="1">
                <a:solidFill>
                  <a:srgbClr val="000000"/>
                </a:solidFill>
                <a:latin typeface="PT Sans"/>
              </a:rPr>
              <a:t>temperatura</a:t>
            </a:r>
            <a:endParaRPr lang="en-US" sz="3586" dirty="0">
              <a:solidFill>
                <a:srgbClr val="000000"/>
              </a:solidFill>
              <a:latin typeface="PT Sans"/>
            </a:endParaRPr>
          </a:p>
          <a:p>
            <a:pPr>
              <a:lnSpc>
                <a:spcPts val="5020"/>
              </a:lnSpc>
            </a:pPr>
            <a:endParaRPr dirty="0"/>
          </a:p>
          <a:p>
            <a:pPr marL="774280" lvl="1" indent="-387140">
              <a:lnSpc>
                <a:spcPts val="5020"/>
              </a:lnSpc>
              <a:buFont typeface="Arial"/>
              <a:buChar char="•"/>
            </a:pPr>
            <a:r>
              <a:rPr lang="en-US" sz="3586">
                <a:solidFill>
                  <a:srgbClr val="000000"/>
                </a:solidFill>
                <a:latin typeface="PT Sans"/>
              </a:rPr>
              <a:t>Tripes / Thripidae</a:t>
            </a:r>
          </a:p>
          <a:p>
            <a:pPr>
              <a:lnSpc>
                <a:spcPts val="5020"/>
              </a:lnSpc>
            </a:pPr>
            <a:endParaRPr dirty="0"/>
          </a:p>
          <a:p>
            <a:pPr marL="774280" lvl="1" indent="-387140">
              <a:lnSpc>
                <a:spcPts val="5020"/>
              </a:lnSpc>
              <a:buFont typeface="Arial"/>
              <a:buChar char="•"/>
            </a:pPr>
            <a:r>
              <a:rPr lang="en-US" sz="3586" dirty="0" err="1">
                <a:solidFill>
                  <a:srgbClr val="000000"/>
                </a:solidFill>
                <a:latin typeface="PT Sans"/>
              </a:rPr>
              <a:t>Multiplicação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</a:t>
            </a:r>
            <a:r>
              <a:rPr lang="en-US" sz="3586" dirty="0" err="1">
                <a:solidFill>
                  <a:srgbClr val="000000"/>
                </a:solidFill>
                <a:latin typeface="PT Sans"/>
              </a:rPr>
              <a:t>em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</a:t>
            </a:r>
            <a:r>
              <a:rPr lang="en-US" sz="3586" dirty="0" err="1">
                <a:solidFill>
                  <a:srgbClr val="000000"/>
                </a:solidFill>
                <a:latin typeface="PT Sans"/>
              </a:rPr>
              <a:t>momentos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de </a:t>
            </a:r>
            <a:r>
              <a:rPr lang="en-US" sz="3586" dirty="0" err="1">
                <a:solidFill>
                  <a:srgbClr val="000000"/>
                </a:solidFill>
                <a:latin typeface="PT Sans"/>
              </a:rPr>
              <a:t>seca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4173" y="3069041"/>
            <a:ext cx="6428583" cy="54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3" b="1" dirty="0">
                <a:solidFill>
                  <a:srgbClr val="00C2CB"/>
                </a:solidFill>
                <a:latin typeface="Lilita One Bold"/>
              </a:rPr>
              <a:t>NOSSOS MAIORES DESAFIOS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829377">
            <a:off x="6476864" y="5742718"/>
            <a:ext cx="17078686" cy="83530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0" y="6102410"/>
            <a:ext cx="3407381" cy="38168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016207" y="6671230"/>
            <a:ext cx="1903905" cy="2966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455014" y="7917016"/>
            <a:ext cx="918137" cy="7929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80466" y="892106"/>
            <a:ext cx="5123917" cy="11554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/>
          <a:srcRect l="12298" r="8091" b="40124"/>
          <a:stretch>
            <a:fillRect/>
          </a:stretch>
        </p:blipFill>
        <p:spPr>
          <a:xfrm>
            <a:off x="11096617" y="-499515"/>
            <a:ext cx="6553069" cy="278324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2307295" y="5466564"/>
            <a:ext cx="1147718" cy="120466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6920112" y="5343797"/>
            <a:ext cx="1138895" cy="118480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694910" y="3171157"/>
            <a:ext cx="1820891" cy="180268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694910" y="5313162"/>
            <a:ext cx="1820891" cy="180268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2166677" y="3633819"/>
            <a:ext cx="877357" cy="87735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729922" y="7455618"/>
            <a:ext cx="1820891" cy="180268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2068079" y="7761975"/>
            <a:ext cx="1144577" cy="99682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2068079" y="5514204"/>
            <a:ext cx="1078023" cy="117641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877979" y="3854887"/>
            <a:ext cx="5266021" cy="940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PT Sans"/>
              </a:rPr>
              <a:t>sensores de temperatura e umidade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77979" y="3273311"/>
            <a:ext cx="3860230" cy="52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3"/>
              </a:lnSpc>
            </a:pPr>
            <a:r>
              <a:rPr lang="en-US" sz="3216" b="1" dirty="0">
                <a:solidFill>
                  <a:srgbClr val="00C2CB"/>
                </a:solidFill>
                <a:latin typeface="Lilita One Bold"/>
              </a:rPr>
              <a:t>SENSORES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77979" y="5996892"/>
            <a:ext cx="5266021" cy="45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PT Sans"/>
              </a:rPr>
              <a:t>Supervisionar sua Plantação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77979" y="5415316"/>
            <a:ext cx="3860230" cy="52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3"/>
              </a:lnSpc>
            </a:pPr>
            <a:r>
              <a:rPr lang="en-US" sz="3216" b="1">
                <a:solidFill>
                  <a:srgbClr val="00C2CB"/>
                </a:solidFill>
                <a:latin typeface="Lilita One Bold"/>
              </a:rPr>
              <a:t>MONITORAMENTO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1203392"/>
            <a:ext cx="4686300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704"/>
              </a:lnSpc>
            </a:pPr>
            <a:r>
              <a:rPr lang="en-US" sz="6600" dirty="0">
                <a:solidFill>
                  <a:srgbClr val="000000"/>
                </a:solidFill>
                <a:latin typeface="Lilita One"/>
              </a:rPr>
              <a:t>SOLUÇÃO</a:t>
            </a:r>
          </a:p>
          <a:p>
            <a:pPr algn="just">
              <a:lnSpc>
                <a:spcPts val="8704"/>
              </a:lnSpc>
            </a:pPr>
            <a:endParaRPr lang="en-US" sz="6217" b="1" dirty="0">
              <a:solidFill>
                <a:srgbClr val="000000"/>
              </a:solidFill>
              <a:latin typeface="Lilita One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877979" y="7590901"/>
            <a:ext cx="3860230" cy="52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3"/>
              </a:lnSpc>
            </a:pPr>
            <a:r>
              <a:rPr lang="en-US" sz="3216" b="1">
                <a:solidFill>
                  <a:srgbClr val="00C2CB"/>
                </a:solidFill>
                <a:latin typeface="Lilita One Bold"/>
              </a:rPr>
              <a:t>ALERTAS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7979" y="8212761"/>
            <a:ext cx="5266021" cy="45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PT Sans"/>
              </a:rPr>
              <a:t>alertas ao agricultor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447</Words>
  <Application>Microsoft Office PowerPoint</Application>
  <PresentationFormat>Custom</PresentationFormat>
  <Paragraphs>132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0" baseType="lpstr">
      <vt:lpstr>Montserrat Light Bold</vt:lpstr>
      <vt:lpstr>Arimo</vt:lpstr>
      <vt:lpstr>Calibri</vt:lpstr>
      <vt:lpstr>Lilita One Bold</vt:lpstr>
      <vt:lpstr>Arial</vt:lpstr>
      <vt:lpstr>Bell MT</vt:lpstr>
      <vt:lpstr>Dosis Extra Bold Bold</vt:lpstr>
      <vt:lpstr>Montserrat Light</vt:lpstr>
      <vt:lpstr>PT Sans</vt:lpstr>
      <vt:lpstr>Lilita One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 presentation</dc:title>
  <dc:creator>Diulia Victória</dc:creator>
  <cp:lastModifiedBy>WILLIAN PATERNEZI .</cp:lastModifiedBy>
  <cp:revision>7</cp:revision>
  <dcterms:created xsi:type="dcterms:W3CDTF">2006-08-16T00:00:00Z</dcterms:created>
  <dcterms:modified xsi:type="dcterms:W3CDTF">2022-03-17T13:22:31Z</dcterms:modified>
  <dc:identifier>DAE6_ZOlX88</dc:identifier>
</cp:coreProperties>
</file>